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 Slab"/>
      <p:regular r:id="rId23"/>
      <p:bold r:id="rId24"/>
    </p:embeddedFont>
    <p:embeddedFont>
      <p:font typeface="Robo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Slab-bold.fntdata"/><Relationship Id="rId23" Type="http://schemas.openxmlformats.org/officeDocument/2006/relationships/font" Target="fonts/RobotoSlab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2.gif>
</file>

<file path=ppt/media/image3.gif>
</file>

<file path=ppt/media/image4.gif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feec91a94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7feec91a94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7feec91a94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7feec91a94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7feec91a94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7feec91a94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7feec91a94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7feec91a94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7feec91a94_0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7feec91a94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7feec91a94_0_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7feec91a94_0_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7feec91a94_0_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7feec91a94_0_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7feec91a94_0_5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7feec91a94_0_5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7feec91a94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7feec91a94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7feec91a94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7feec91a94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feec91a94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feec91a94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feec91a94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feec91a94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feec91a94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7feec91a94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7feec91a94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7feec91a94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7feec91a94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7feec91a94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7feec91a94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7feec91a94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Arreglos</a:t>
            </a:r>
            <a:endParaRPr b="1"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"/>
              <a:t>Emmanuel Cruz Hernández</a:t>
            </a:r>
            <a:endParaRPr i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for each</a:t>
            </a:r>
            <a:endParaRPr b="1"/>
          </a:p>
        </p:txBody>
      </p:sp>
      <p:sp>
        <p:nvSpPr>
          <p:cNvPr id="232" name="Google Shape;232;p22"/>
          <p:cNvSpPr txBox="1"/>
          <p:nvPr/>
        </p:nvSpPr>
        <p:spPr>
          <a:xfrm>
            <a:off x="387900" y="1144125"/>
            <a:ext cx="73629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String[ ] palabras =  {“Quiero”, “una”, “hamburguesa”};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" name="Google Shape;233;p22"/>
          <p:cNvSpPr txBox="1"/>
          <p:nvPr/>
        </p:nvSpPr>
        <p:spPr>
          <a:xfrm>
            <a:off x="387900" y="1930500"/>
            <a:ext cx="48960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for(String elemento: palabras){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System.out.println(elemento);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}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4" name="Google Shape;234;p22"/>
          <p:cNvSpPr txBox="1"/>
          <p:nvPr/>
        </p:nvSpPr>
        <p:spPr>
          <a:xfrm>
            <a:off x="435075" y="3381475"/>
            <a:ext cx="22680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Quiero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2"/>
          <p:cNvSpPr txBox="1"/>
          <p:nvPr/>
        </p:nvSpPr>
        <p:spPr>
          <a:xfrm>
            <a:off x="435075" y="3870775"/>
            <a:ext cx="22680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una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p22"/>
          <p:cNvSpPr txBox="1"/>
          <p:nvPr/>
        </p:nvSpPr>
        <p:spPr>
          <a:xfrm>
            <a:off x="435075" y="4360075"/>
            <a:ext cx="22680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hamburguesa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7" name="Google Shape;237;p22"/>
          <p:cNvSpPr txBox="1"/>
          <p:nvPr/>
        </p:nvSpPr>
        <p:spPr>
          <a:xfrm>
            <a:off x="6089875" y="3746650"/>
            <a:ext cx="14286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“</a:t>
            </a:r>
            <a:r>
              <a:rPr lang="es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Quiero”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8" name="Google Shape;238;p22"/>
          <p:cNvSpPr txBox="1"/>
          <p:nvPr/>
        </p:nvSpPr>
        <p:spPr>
          <a:xfrm>
            <a:off x="4383775" y="3746650"/>
            <a:ext cx="17061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elemento = 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9" name="Google Shape;239;p22"/>
          <p:cNvSpPr/>
          <p:nvPr/>
        </p:nvSpPr>
        <p:spPr>
          <a:xfrm>
            <a:off x="3226375" y="1202575"/>
            <a:ext cx="1157400" cy="489300"/>
          </a:xfrm>
          <a:prstGeom prst="roundRect">
            <a:avLst>
              <a:gd fmla="val 16667" name="adj"/>
            </a:avLst>
          </a:prstGeom>
          <a:noFill/>
          <a:ln cap="flat" cmpd="sng" w="1143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2"/>
          <p:cNvSpPr/>
          <p:nvPr/>
        </p:nvSpPr>
        <p:spPr>
          <a:xfrm>
            <a:off x="4383775" y="1202575"/>
            <a:ext cx="841500" cy="489300"/>
          </a:xfrm>
          <a:prstGeom prst="roundRect">
            <a:avLst>
              <a:gd fmla="val 16667" name="adj"/>
            </a:avLst>
          </a:prstGeom>
          <a:noFill/>
          <a:ln cap="flat" cmpd="sng" w="1143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2"/>
          <p:cNvSpPr/>
          <p:nvPr/>
        </p:nvSpPr>
        <p:spPr>
          <a:xfrm>
            <a:off x="5225275" y="1184825"/>
            <a:ext cx="2268000" cy="489300"/>
          </a:xfrm>
          <a:prstGeom prst="roundRect">
            <a:avLst>
              <a:gd fmla="val 16667" name="adj"/>
            </a:avLst>
          </a:prstGeom>
          <a:noFill/>
          <a:ln cap="flat" cmpd="sng" w="1143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2"/>
          <p:cNvSpPr txBox="1"/>
          <p:nvPr/>
        </p:nvSpPr>
        <p:spPr>
          <a:xfrm>
            <a:off x="6089875" y="3746650"/>
            <a:ext cx="9720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“</a:t>
            </a:r>
            <a:r>
              <a:rPr lang="es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una”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3" name="Google Shape;243;p22"/>
          <p:cNvSpPr txBox="1"/>
          <p:nvPr/>
        </p:nvSpPr>
        <p:spPr>
          <a:xfrm>
            <a:off x="6089875" y="3746650"/>
            <a:ext cx="22680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“</a:t>
            </a:r>
            <a:r>
              <a:rPr lang="es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hamburguesa”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Arreglos bidimensionales</a:t>
            </a:r>
            <a:endParaRPr b="1"/>
          </a:p>
        </p:txBody>
      </p:sp>
      <p:pic>
        <p:nvPicPr>
          <p:cNvPr id="249" name="Google Shape;24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6950" y="1460175"/>
            <a:ext cx="5330100" cy="300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Representación de un arreglo bidimensional</a:t>
            </a:r>
            <a:endParaRPr b="1"/>
          </a:p>
        </p:txBody>
      </p:sp>
      <p:sp>
        <p:nvSpPr>
          <p:cNvPr id="255" name="Google Shape;255;p24"/>
          <p:cNvSpPr/>
          <p:nvPr/>
        </p:nvSpPr>
        <p:spPr>
          <a:xfrm>
            <a:off x="3369200" y="2138625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4"/>
          <p:cNvSpPr/>
          <p:nvPr/>
        </p:nvSpPr>
        <p:spPr>
          <a:xfrm>
            <a:off x="4260077" y="2138625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4"/>
          <p:cNvSpPr/>
          <p:nvPr/>
        </p:nvSpPr>
        <p:spPr>
          <a:xfrm>
            <a:off x="5150953" y="2138625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4"/>
          <p:cNvSpPr/>
          <p:nvPr/>
        </p:nvSpPr>
        <p:spPr>
          <a:xfrm>
            <a:off x="6041830" y="2138625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4"/>
          <p:cNvSpPr/>
          <p:nvPr/>
        </p:nvSpPr>
        <p:spPr>
          <a:xfrm>
            <a:off x="3565029" y="2321499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DD7E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4"/>
          <p:cNvSpPr/>
          <p:nvPr/>
        </p:nvSpPr>
        <p:spPr>
          <a:xfrm>
            <a:off x="4455906" y="2321499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4"/>
          <p:cNvSpPr/>
          <p:nvPr/>
        </p:nvSpPr>
        <p:spPr>
          <a:xfrm>
            <a:off x="5346783" y="2321499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4"/>
          <p:cNvSpPr/>
          <p:nvPr/>
        </p:nvSpPr>
        <p:spPr>
          <a:xfrm>
            <a:off x="6237659" y="2321499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A2C4C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4"/>
          <p:cNvSpPr/>
          <p:nvPr/>
        </p:nvSpPr>
        <p:spPr>
          <a:xfrm>
            <a:off x="3369200" y="3111225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4"/>
          <p:cNvSpPr/>
          <p:nvPr/>
        </p:nvSpPr>
        <p:spPr>
          <a:xfrm>
            <a:off x="4260077" y="3111225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4"/>
          <p:cNvSpPr/>
          <p:nvPr/>
        </p:nvSpPr>
        <p:spPr>
          <a:xfrm>
            <a:off x="5150953" y="3111225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4"/>
          <p:cNvSpPr/>
          <p:nvPr/>
        </p:nvSpPr>
        <p:spPr>
          <a:xfrm>
            <a:off x="6041830" y="3111225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4"/>
          <p:cNvSpPr/>
          <p:nvPr/>
        </p:nvSpPr>
        <p:spPr>
          <a:xfrm>
            <a:off x="3565029" y="3294099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CC412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4"/>
          <p:cNvSpPr/>
          <p:nvPr/>
        </p:nvSpPr>
        <p:spPr>
          <a:xfrm>
            <a:off x="4455906" y="3294099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4"/>
          <p:cNvSpPr/>
          <p:nvPr/>
        </p:nvSpPr>
        <p:spPr>
          <a:xfrm>
            <a:off x="5346783" y="3294099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4"/>
          <p:cNvSpPr/>
          <p:nvPr/>
        </p:nvSpPr>
        <p:spPr>
          <a:xfrm>
            <a:off x="6237659" y="3294099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4"/>
          <p:cNvSpPr/>
          <p:nvPr/>
        </p:nvSpPr>
        <p:spPr>
          <a:xfrm>
            <a:off x="3369200" y="4083825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4"/>
          <p:cNvSpPr/>
          <p:nvPr/>
        </p:nvSpPr>
        <p:spPr>
          <a:xfrm>
            <a:off x="4260077" y="4083825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4"/>
          <p:cNvSpPr/>
          <p:nvPr/>
        </p:nvSpPr>
        <p:spPr>
          <a:xfrm>
            <a:off x="5150953" y="4083825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4"/>
          <p:cNvSpPr/>
          <p:nvPr/>
        </p:nvSpPr>
        <p:spPr>
          <a:xfrm>
            <a:off x="6041830" y="4083825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4"/>
          <p:cNvSpPr/>
          <p:nvPr/>
        </p:nvSpPr>
        <p:spPr>
          <a:xfrm>
            <a:off x="3565029" y="4266699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A61C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4"/>
          <p:cNvSpPr/>
          <p:nvPr/>
        </p:nvSpPr>
        <p:spPr>
          <a:xfrm>
            <a:off x="4455906" y="4266699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4"/>
          <p:cNvSpPr/>
          <p:nvPr/>
        </p:nvSpPr>
        <p:spPr>
          <a:xfrm>
            <a:off x="5346783" y="4266699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4"/>
          <p:cNvSpPr/>
          <p:nvPr/>
        </p:nvSpPr>
        <p:spPr>
          <a:xfrm>
            <a:off x="6237659" y="4266699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45818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9" name="Google Shape;279;p24"/>
          <p:cNvGrpSpPr/>
          <p:nvPr/>
        </p:nvGrpSpPr>
        <p:grpSpPr>
          <a:xfrm>
            <a:off x="3570500" y="1144125"/>
            <a:ext cx="399300" cy="875100"/>
            <a:chOff x="2691225" y="1099800"/>
            <a:chExt cx="399300" cy="875100"/>
          </a:xfrm>
        </p:grpSpPr>
        <p:sp>
          <p:nvSpPr>
            <p:cNvPr id="280" name="Google Shape;280;p24"/>
            <p:cNvSpPr/>
            <p:nvPr/>
          </p:nvSpPr>
          <p:spPr>
            <a:xfrm>
              <a:off x="2724975" y="1587300"/>
              <a:ext cx="331800" cy="3876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4"/>
            <p:cNvSpPr txBox="1"/>
            <p:nvPr/>
          </p:nvSpPr>
          <p:spPr>
            <a:xfrm>
              <a:off x="2691225" y="1099800"/>
              <a:ext cx="3993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</a:t>
              </a:r>
              <a:endParaRPr b="1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82" name="Google Shape;282;p24"/>
          <p:cNvGrpSpPr/>
          <p:nvPr/>
        </p:nvGrpSpPr>
        <p:grpSpPr>
          <a:xfrm>
            <a:off x="4478182" y="1144125"/>
            <a:ext cx="399300" cy="875100"/>
            <a:chOff x="3598907" y="1099800"/>
            <a:chExt cx="399300" cy="875100"/>
          </a:xfrm>
        </p:grpSpPr>
        <p:sp>
          <p:nvSpPr>
            <p:cNvPr id="283" name="Google Shape;283;p24"/>
            <p:cNvSpPr/>
            <p:nvPr/>
          </p:nvSpPr>
          <p:spPr>
            <a:xfrm>
              <a:off x="3615775" y="1587300"/>
              <a:ext cx="331800" cy="3876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4"/>
            <p:cNvSpPr txBox="1"/>
            <p:nvPr/>
          </p:nvSpPr>
          <p:spPr>
            <a:xfrm>
              <a:off x="3598907" y="1099800"/>
              <a:ext cx="3993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85" name="Google Shape;285;p24"/>
          <p:cNvGrpSpPr/>
          <p:nvPr/>
        </p:nvGrpSpPr>
        <p:grpSpPr>
          <a:xfrm>
            <a:off x="5357909" y="1144125"/>
            <a:ext cx="399300" cy="875100"/>
            <a:chOff x="4478634" y="1099800"/>
            <a:chExt cx="399300" cy="875100"/>
          </a:xfrm>
        </p:grpSpPr>
        <p:sp>
          <p:nvSpPr>
            <p:cNvPr id="286" name="Google Shape;286;p24"/>
            <p:cNvSpPr/>
            <p:nvPr/>
          </p:nvSpPr>
          <p:spPr>
            <a:xfrm>
              <a:off x="4506575" y="1587300"/>
              <a:ext cx="331800" cy="3876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4"/>
            <p:cNvSpPr txBox="1"/>
            <p:nvPr/>
          </p:nvSpPr>
          <p:spPr>
            <a:xfrm>
              <a:off x="4478634" y="1099800"/>
              <a:ext cx="3993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88" name="Google Shape;288;p24"/>
          <p:cNvGrpSpPr/>
          <p:nvPr/>
        </p:nvGrpSpPr>
        <p:grpSpPr>
          <a:xfrm>
            <a:off x="6226037" y="1144125"/>
            <a:ext cx="399300" cy="875100"/>
            <a:chOff x="5346762" y="1099800"/>
            <a:chExt cx="399300" cy="875100"/>
          </a:xfrm>
        </p:grpSpPr>
        <p:sp>
          <p:nvSpPr>
            <p:cNvPr id="289" name="Google Shape;289;p24"/>
            <p:cNvSpPr/>
            <p:nvPr/>
          </p:nvSpPr>
          <p:spPr>
            <a:xfrm>
              <a:off x="5358375" y="1587300"/>
              <a:ext cx="331800" cy="3876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4"/>
            <p:cNvSpPr txBox="1"/>
            <p:nvPr/>
          </p:nvSpPr>
          <p:spPr>
            <a:xfrm>
              <a:off x="5346762" y="1099800"/>
              <a:ext cx="3993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91" name="Google Shape;291;p24"/>
          <p:cNvGrpSpPr/>
          <p:nvPr/>
        </p:nvGrpSpPr>
        <p:grpSpPr>
          <a:xfrm>
            <a:off x="2197825" y="2321450"/>
            <a:ext cx="930000" cy="488425"/>
            <a:chOff x="1318550" y="2277125"/>
            <a:chExt cx="930000" cy="488425"/>
          </a:xfrm>
        </p:grpSpPr>
        <p:sp>
          <p:nvSpPr>
            <p:cNvPr id="292" name="Google Shape;292;p24"/>
            <p:cNvSpPr txBox="1"/>
            <p:nvPr/>
          </p:nvSpPr>
          <p:spPr>
            <a:xfrm>
              <a:off x="1318550" y="2277125"/>
              <a:ext cx="3993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</a:t>
              </a:r>
              <a:endParaRPr b="1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3" name="Google Shape;293;p24"/>
            <p:cNvSpPr/>
            <p:nvPr/>
          </p:nvSpPr>
          <p:spPr>
            <a:xfrm>
              <a:off x="1741250" y="2377950"/>
              <a:ext cx="507300" cy="3876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FF99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4" name="Google Shape;294;p24"/>
          <p:cNvGrpSpPr/>
          <p:nvPr/>
        </p:nvGrpSpPr>
        <p:grpSpPr>
          <a:xfrm>
            <a:off x="2219757" y="3244150"/>
            <a:ext cx="951818" cy="487500"/>
            <a:chOff x="1340482" y="3199825"/>
            <a:chExt cx="951818" cy="487500"/>
          </a:xfrm>
        </p:grpSpPr>
        <p:sp>
          <p:nvSpPr>
            <p:cNvPr id="295" name="Google Shape;295;p24"/>
            <p:cNvSpPr txBox="1"/>
            <p:nvPr/>
          </p:nvSpPr>
          <p:spPr>
            <a:xfrm>
              <a:off x="1340482" y="3199825"/>
              <a:ext cx="3993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6" name="Google Shape;296;p24"/>
            <p:cNvSpPr/>
            <p:nvPr/>
          </p:nvSpPr>
          <p:spPr>
            <a:xfrm>
              <a:off x="1785000" y="3299725"/>
              <a:ext cx="507300" cy="3876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7" name="Google Shape;297;p24"/>
          <p:cNvGrpSpPr/>
          <p:nvPr/>
        </p:nvGrpSpPr>
        <p:grpSpPr>
          <a:xfrm>
            <a:off x="2197822" y="4166850"/>
            <a:ext cx="930003" cy="537400"/>
            <a:chOff x="1318547" y="4122525"/>
            <a:chExt cx="930003" cy="537400"/>
          </a:xfrm>
        </p:grpSpPr>
        <p:sp>
          <p:nvSpPr>
            <p:cNvPr id="298" name="Google Shape;298;p24"/>
            <p:cNvSpPr txBox="1"/>
            <p:nvPr/>
          </p:nvSpPr>
          <p:spPr>
            <a:xfrm>
              <a:off x="1318547" y="4122525"/>
              <a:ext cx="3993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9" name="Google Shape;299;p24"/>
            <p:cNvSpPr/>
            <p:nvPr/>
          </p:nvSpPr>
          <p:spPr>
            <a:xfrm>
              <a:off x="1741250" y="4272325"/>
              <a:ext cx="507300" cy="3876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00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0" name="Google Shape;300;p24"/>
          <p:cNvSpPr/>
          <p:nvPr/>
        </p:nvSpPr>
        <p:spPr>
          <a:xfrm>
            <a:off x="3280225" y="2035125"/>
            <a:ext cx="3670500" cy="1005300"/>
          </a:xfrm>
          <a:prstGeom prst="rect">
            <a:avLst/>
          </a:prstGeom>
          <a:noFill/>
          <a:ln cap="flat" cmpd="sng" w="762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4"/>
          <p:cNvSpPr/>
          <p:nvPr/>
        </p:nvSpPr>
        <p:spPr>
          <a:xfrm>
            <a:off x="3280225" y="3035175"/>
            <a:ext cx="3670500" cy="10053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4"/>
          <p:cNvSpPr/>
          <p:nvPr/>
        </p:nvSpPr>
        <p:spPr>
          <a:xfrm>
            <a:off x="3280225" y="4035225"/>
            <a:ext cx="3670500" cy="1005300"/>
          </a:xfrm>
          <a:prstGeom prst="rect">
            <a:avLst/>
          </a:prstGeom>
          <a:noFill/>
          <a:ln cap="flat" cmpd="sng" w="762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Inicialización de arreglos bidimensionales</a:t>
            </a:r>
            <a:endParaRPr b="1"/>
          </a:p>
        </p:txBody>
      </p:sp>
      <p:sp>
        <p:nvSpPr>
          <p:cNvPr id="308" name="Google Shape;308;p25"/>
          <p:cNvSpPr txBox="1"/>
          <p:nvPr/>
        </p:nvSpPr>
        <p:spPr>
          <a:xfrm>
            <a:off x="513600" y="1480200"/>
            <a:ext cx="81168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int [ ][ ] enteros = new int[3][4];</a:t>
            </a:r>
            <a:endParaRPr sz="3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09" name="Google Shape;309;p25"/>
          <p:cNvGrpSpPr/>
          <p:nvPr/>
        </p:nvGrpSpPr>
        <p:grpSpPr>
          <a:xfrm>
            <a:off x="1229075" y="2203550"/>
            <a:ext cx="1341300" cy="736400"/>
            <a:chOff x="1229075" y="2203550"/>
            <a:chExt cx="1341300" cy="736400"/>
          </a:xfrm>
        </p:grpSpPr>
        <p:sp>
          <p:nvSpPr>
            <p:cNvPr id="310" name="Google Shape;310;p25"/>
            <p:cNvSpPr/>
            <p:nvPr/>
          </p:nvSpPr>
          <p:spPr>
            <a:xfrm>
              <a:off x="1768325" y="2203550"/>
              <a:ext cx="262800" cy="385800"/>
            </a:xfrm>
            <a:prstGeom prst="up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5"/>
            <p:cNvSpPr txBox="1"/>
            <p:nvPr/>
          </p:nvSpPr>
          <p:spPr>
            <a:xfrm>
              <a:off x="1229075" y="2647750"/>
              <a:ext cx="1341300" cy="29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Tipo de los elementos</a:t>
              </a:r>
              <a:endParaRPr b="1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2" name="Google Shape;312;p25"/>
          <p:cNvGrpSpPr/>
          <p:nvPr/>
        </p:nvGrpSpPr>
        <p:grpSpPr>
          <a:xfrm>
            <a:off x="3142975" y="2162600"/>
            <a:ext cx="1341300" cy="736400"/>
            <a:chOff x="3142975" y="2162600"/>
            <a:chExt cx="1341300" cy="736400"/>
          </a:xfrm>
        </p:grpSpPr>
        <p:sp>
          <p:nvSpPr>
            <p:cNvPr id="313" name="Google Shape;313;p25"/>
            <p:cNvSpPr/>
            <p:nvPr/>
          </p:nvSpPr>
          <p:spPr>
            <a:xfrm>
              <a:off x="3682225" y="2162600"/>
              <a:ext cx="262800" cy="385800"/>
            </a:xfrm>
            <a:prstGeom prst="up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5"/>
            <p:cNvSpPr txBox="1"/>
            <p:nvPr/>
          </p:nvSpPr>
          <p:spPr>
            <a:xfrm>
              <a:off x="3142975" y="2606800"/>
              <a:ext cx="1341300" cy="29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Nombre del arreglo</a:t>
              </a:r>
              <a:endParaRPr b="1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5" name="Google Shape;315;p25"/>
          <p:cNvGrpSpPr/>
          <p:nvPr/>
        </p:nvGrpSpPr>
        <p:grpSpPr>
          <a:xfrm>
            <a:off x="5395200" y="2144727"/>
            <a:ext cx="1341300" cy="1280323"/>
            <a:chOff x="5395200" y="2144727"/>
            <a:chExt cx="1341300" cy="1280323"/>
          </a:xfrm>
        </p:grpSpPr>
        <p:sp>
          <p:nvSpPr>
            <p:cNvPr id="316" name="Google Shape;316;p25"/>
            <p:cNvSpPr/>
            <p:nvPr/>
          </p:nvSpPr>
          <p:spPr>
            <a:xfrm rot="1657103">
              <a:off x="6183817" y="2156889"/>
              <a:ext cx="262738" cy="856777"/>
            </a:xfrm>
            <a:prstGeom prst="up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5"/>
            <p:cNvSpPr txBox="1"/>
            <p:nvPr/>
          </p:nvSpPr>
          <p:spPr>
            <a:xfrm>
              <a:off x="5395200" y="3132850"/>
              <a:ext cx="1341300" cy="29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Cantidad de renglones</a:t>
              </a:r>
              <a:endParaRPr b="1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8" name="Google Shape;318;p25"/>
          <p:cNvGrpSpPr/>
          <p:nvPr/>
        </p:nvGrpSpPr>
        <p:grpSpPr>
          <a:xfrm>
            <a:off x="6950375" y="2156574"/>
            <a:ext cx="1341300" cy="1268476"/>
            <a:chOff x="6950375" y="2156574"/>
            <a:chExt cx="1341300" cy="1268476"/>
          </a:xfrm>
        </p:grpSpPr>
        <p:sp>
          <p:nvSpPr>
            <p:cNvPr id="319" name="Google Shape;319;p25"/>
            <p:cNvSpPr/>
            <p:nvPr/>
          </p:nvSpPr>
          <p:spPr>
            <a:xfrm rot="-2035551">
              <a:off x="7362951" y="2156888"/>
              <a:ext cx="262847" cy="856771"/>
            </a:xfrm>
            <a:prstGeom prst="up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5"/>
            <p:cNvSpPr txBox="1"/>
            <p:nvPr/>
          </p:nvSpPr>
          <p:spPr>
            <a:xfrm>
              <a:off x="6950375" y="3132850"/>
              <a:ext cx="1341300" cy="29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Cantidad de columnas</a:t>
              </a:r>
              <a:endParaRPr b="1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Inicialización al vuelo</a:t>
            </a:r>
            <a:endParaRPr b="1"/>
          </a:p>
        </p:txBody>
      </p:sp>
      <p:sp>
        <p:nvSpPr>
          <p:cNvPr id="326" name="Google Shape;326;p26"/>
          <p:cNvSpPr txBox="1"/>
          <p:nvPr/>
        </p:nvSpPr>
        <p:spPr>
          <a:xfrm>
            <a:off x="644050" y="1458675"/>
            <a:ext cx="25356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26"/>
          <p:cNvSpPr txBox="1"/>
          <p:nvPr/>
        </p:nvSpPr>
        <p:spPr>
          <a:xfrm>
            <a:off x="387900" y="1458675"/>
            <a:ext cx="79470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char</a:t>
            </a:r>
            <a:r>
              <a:rPr lang="es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[ ][ ] palabras = {{‘Q’, ‘u’, ‘i’, ‘e’ ,’r’, ‘o’},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2286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{‘u’, ‘n’, ‘a’},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2286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{‘h’, ‘a’, ‘m’, ‘b’, ’u’, ‘r’, ‘g’, ‘u’, ‘e’, ‘s’, ‘a’}};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28" name="Google Shape;328;p26"/>
          <p:cNvGrpSpPr/>
          <p:nvPr/>
        </p:nvGrpSpPr>
        <p:grpSpPr>
          <a:xfrm>
            <a:off x="235325" y="2010625"/>
            <a:ext cx="1341300" cy="736400"/>
            <a:chOff x="796450" y="2080750"/>
            <a:chExt cx="1341300" cy="736400"/>
          </a:xfrm>
        </p:grpSpPr>
        <p:sp>
          <p:nvSpPr>
            <p:cNvPr id="329" name="Google Shape;329;p26"/>
            <p:cNvSpPr/>
            <p:nvPr/>
          </p:nvSpPr>
          <p:spPr>
            <a:xfrm>
              <a:off x="1335700" y="2080750"/>
              <a:ext cx="262800" cy="385800"/>
            </a:xfrm>
            <a:prstGeom prst="up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6"/>
            <p:cNvSpPr txBox="1"/>
            <p:nvPr/>
          </p:nvSpPr>
          <p:spPr>
            <a:xfrm>
              <a:off x="796450" y="2524950"/>
              <a:ext cx="1341300" cy="29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Tipo de los elementos</a:t>
              </a:r>
              <a:endParaRPr b="1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31" name="Google Shape;331;p26"/>
          <p:cNvGrpSpPr/>
          <p:nvPr/>
        </p:nvGrpSpPr>
        <p:grpSpPr>
          <a:xfrm>
            <a:off x="1576625" y="1993913"/>
            <a:ext cx="1341300" cy="723938"/>
            <a:chOff x="1857000" y="2189338"/>
            <a:chExt cx="1341300" cy="723938"/>
          </a:xfrm>
        </p:grpSpPr>
        <p:sp>
          <p:nvSpPr>
            <p:cNvPr id="332" name="Google Shape;332;p26"/>
            <p:cNvSpPr/>
            <p:nvPr/>
          </p:nvSpPr>
          <p:spPr>
            <a:xfrm>
              <a:off x="2396250" y="2189338"/>
              <a:ext cx="262800" cy="385800"/>
            </a:xfrm>
            <a:prstGeom prst="up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6"/>
            <p:cNvSpPr txBox="1"/>
            <p:nvPr/>
          </p:nvSpPr>
          <p:spPr>
            <a:xfrm>
              <a:off x="1857000" y="2621075"/>
              <a:ext cx="1341300" cy="29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Nombre del arreglo</a:t>
              </a:r>
              <a:endParaRPr b="1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34" name="Google Shape;334;p26"/>
          <p:cNvGrpSpPr/>
          <p:nvPr/>
        </p:nvGrpSpPr>
        <p:grpSpPr>
          <a:xfrm>
            <a:off x="4704925" y="2752925"/>
            <a:ext cx="1341300" cy="678000"/>
            <a:chOff x="5244650" y="2630125"/>
            <a:chExt cx="1341300" cy="678000"/>
          </a:xfrm>
        </p:grpSpPr>
        <p:sp>
          <p:nvSpPr>
            <p:cNvPr id="335" name="Google Shape;335;p26"/>
            <p:cNvSpPr/>
            <p:nvPr/>
          </p:nvSpPr>
          <p:spPr>
            <a:xfrm>
              <a:off x="5783900" y="2630125"/>
              <a:ext cx="262800" cy="385800"/>
            </a:xfrm>
            <a:prstGeom prst="up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6"/>
            <p:cNvSpPr txBox="1"/>
            <p:nvPr/>
          </p:nvSpPr>
          <p:spPr>
            <a:xfrm>
              <a:off x="5244650" y="3015925"/>
              <a:ext cx="1341300" cy="29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Valores que va a tener</a:t>
              </a:r>
              <a:endParaRPr b="1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37" name="Google Shape;337;p26"/>
          <p:cNvSpPr txBox="1"/>
          <p:nvPr/>
        </p:nvSpPr>
        <p:spPr>
          <a:xfrm>
            <a:off x="387900" y="3878900"/>
            <a:ext cx="31659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palabras[0].length = 6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8" name="Google Shape;338;p26"/>
          <p:cNvSpPr txBox="1"/>
          <p:nvPr/>
        </p:nvSpPr>
        <p:spPr>
          <a:xfrm>
            <a:off x="4654650" y="3878900"/>
            <a:ext cx="35748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palabras[2].length = 11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7"/>
          <p:cNvSpPr txBox="1"/>
          <p:nvPr>
            <p:ph type="title"/>
          </p:nvPr>
        </p:nvSpPr>
        <p:spPr>
          <a:xfrm>
            <a:off x="387900" y="64507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Acceso a los elementos de un arreglo bidimensional</a:t>
            </a:r>
            <a:endParaRPr/>
          </a:p>
        </p:txBody>
      </p:sp>
      <p:sp>
        <p:nvSpPr>
          <p:cNvPr id="344" name="Google Shape;344;p27"/>
          <p:cNvSpPr/>
          <p:nvPr/>
        </p:nvSpPr>
        <p:spPr>
          <a:xfrm>
            <a:off x="1559275" y="2241600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27"/>
          <p:cNvSpPr/>
          <p:nvPr/>
        </p:nvSpPr>
        <p:spPr>
          <a:xfrm>
            <a:off x="2450152" y="2241600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27"/>
          <p:cNvSpPr/>
          <p:nvPr/>
        </p:nvSpPr>
        <p:spPr>
          <a:xfrm>
            <a:off x="3341028" y="2241600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27"/>
          <p:cNvSpPr/>
          <p:nvPr/>
        </p:nvSpPr>
        <p:spPr>
          <a:xfrm>
            <a:off x="4231905" y="2241600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27"/>
          <p:cNvSpPr/>
          <p:nvPr/>
        </p:nvSpPr>
        <p:spPr>
          <a:xfrm>
            <a:off x="1755104" y="2424474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DD7E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27"/>
          <p:cNvSpPr/>
          <p:nvPr/>
        </p:nvSpPr>
        <p:spPr>
          <a:xfrm>
            <a:off x="2645981" y="2424474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27"/>
          <p:cNvSpPr/>
          <p:nvPr/>
        </p:nvSpPr>
        <p:spPr>
          <a:xfrm>
            <a:off x="3536858" y="2424474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27"/>
          <p:cNvSpPr/>
          <p:nvPr/>
        </p:nvSpPr>
        <p:spPr>
          <a:xfrm>
            <a:off x="4427734" y="2424474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A2C4C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27"/>
          <p:cNvSpPr/>
          <p:nvPr/>
        </p:nvSpPr>
        <p:spPr>
          <a:xfrm>
            <a:off x="1559275" y="3214200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27"/>
          <p:cNvSpPr/>
          <p:nvPr/>
        </p:nvSpPr>
        <p:spPr>
          <a:xfrm>
            <a:off x="2450152" y="3214200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27"/>
          <p:cNvSpPr/>
          <p:nvPr/>
        </p:nvSpPr>
        <p:spPr>
          <a:xfrm>
            <a:off x="3341028" y="3214200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27"/>
          <p:cNvSpPr/>
          <p:nvPr/>
        </p:nvSpPr>
        <p:spPr>
          <a:xfrm>
            <a:off x="4231905" y="3214200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27"/>
          <p:cNvSpPr/>
          <p:nvPr/>
        </p:nvSpPr>
        <p:spPr>
          <a:xfrm>
            <a:off x="1755104" y="3397074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27"/>
          <p:cNvSpPr/>
          <p:nvPr/>
        </p:nvSpPr>
        <p:spPr>
          <a:xfrm>
            <a:off x="2645981" y="3397074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27"/>
          <p:cNvSpPr/>
          <p:nvPr/>
        </p:nvSpPr>
        <p:spPr>
          <a:xfrm>
            <a:off x="3536858" y="3397074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27"/>
          <p:cNvSpPr/>
          <p:nvPr/>
        </p:nvSpPr>
        <p:spPr>
          <a:xfrm>
            <a:off x="4427734" y="3397074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B45F0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27"/>
          <p:cNvSpPr/>
          <p:nvPr/>
        </p:nvSpPr>
        <p:spPr>
          <a:xfrm>
            <a:off x="1559275" y="4186800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27"/>
          <p:cNvSpPr/>
          <p:nvPr/>
        </p:nvSpPr>
        <p:spPr>
          <a:xfrm>
            <a:off x="2450152" y="4186800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27"/>
          <p:cNvSpPr/>
          <p:nvPr/>
        </p:nvSpPr>
        <p:spPr>
          <a:xfrm>
            <a:off x="3341028" y="4186800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27"/>
          <p:cNvSpPr/>
          <p:nvPr/>
        </p:nvSpPr>
        <p:spPr>
          <a:xfrm>
            <a:off x="4231905" y="4186800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27"/>
          <p:cNvSpPr/>
          <p:nvPr/>
        </p:nvSpPr>
        <p:spPr>
          <a:xfrm>
            <a:off x="1755104" y="4369674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98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27"/>
          <p:cNvSpPr/>
          <p:nvPr/>
        </p:nvSpPr>
        <p:spPr>
          <a:xfrm>
            <a:off x="2645981" y="4369674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27"/>
          <p:cNvSpPr/>
          <p:nvPr/>
        </p:nvSpPr>
        <p:spPr>
          <a:xfrm>
            <a:off x="3536858" y="4369674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27"/>
          <p:cNvSpPr/>
          <p:nvPr/>
        </p:nvSpPr>
        <p:spPr>
          <a:xfrm>
            <a:off x="4427734" y="4369674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8" name="Google Shape;368;p27"/>
          <p:cNvGrpSpPr/>
          <p:nvPr/>
        </p:nvGrpSpPr>
        <p:grpSpPr>
          <a:xfrm>
            <a:off x="1760575" y="1247100"/>
            <a:ext cx="399300" cy="875100"/>
            <a:chOff x="2691225" y="1099800"/>
            <a:chExt cx="399300" cy="875100"/>
          </a:xfrm>
        </p:grpSpPr>
        <p:sp>
          <p:nvSpPr>
            <p:cNvPr id="369" name="Google Shape;369;p27"/>
            <p:cNvSpPr/>
            <p:nvPr/>
          </p:nvSpPr>
          <p:spPr>
            <a:xfrm>
              <a:off x="2724975" y="1587300"/>
              <a:ext cx="331800" cy="3876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7"/>
            <p:cNvSpPr txBox="1"/>
            <p:nvPr/>
          </p:nvSpPr>
          <p:spPr>
            <a:xfrm>
              <a:off x="2691225" y="1099800"/>
              <a:ext cx="3993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</a:t>
              </a:r>
              <a:endParaRPr b="1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1" name="Google Shape;371;p27"/>
          <p:cNvGrpSpPr/>
          <p:nvPr/>
        </p:nvGrpSpPr>
        <p:grpSpPr>
          <a:xfrm>
            <a:off x="2668257" y="1247100"/>
            <a:ext cx="399300" cy="875100"/>
            <a:chOff x="3598907" y="1099800"/>
            <a:chExt cx="399300" cy="875100"/>
          </a:xfrm>
        </p:grpSpPr>
        <p:sp>
          <p:nvSpPr>
            <p:cNvPr id="372" name="Google Shape;372;p27"/>
            <p:cNvSpPr/>
            <p:nvPr/>
          </p:nvSpPr>
          <p:spPr>
            <a:xfrm>
              <a:off x="3615775" y="1587300"/>
              <a:ext cx="331800" cy="3876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7"/>
            <p:cNvSpPr txBox="1"/>
            <p:nvPr/>
          </p:nvSpPr>
          <p:spPr>
            <a:xfrm>
              <a:off x="3598907" y="1099800"/>
              <a:ext cx="3993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4" name="Google Shape;374;p27"/>
          <p:cNvGrpSpPr/>
          <p:nvPr/>
        </p:nvGrpSpPr>
        <p:grpSpPr>
          <a:xfrm>
            <a:off x="3547984" y="1247100"/>
            <a:ext cx="399300" cy="875100"/>
            <a:chOff x="4478634" y="1099800"/>
            <a:chExt cx="399300" cy="875100"/>
          </a:xfrm>
        </p:grpSpPr>
        <p:sp>
          <p:nvSpPr>
            <p:cNvPr id="375" name="Google Shape;375;p27"/>
            <p:cNvSpPr/>
            <p:nvPr/>
          </p:nvSpPr>
          <p:spPr>
            <a:xfrm>
              <a:off x="4506575" y="1587300"/>
              <a:ext cx="331800" cy="3876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7"/>
            <p:cNvSpPr txBox="1"/>
            <p:nvPr/>
          </p:nvSpPr>
          <p:spPr>
            <a:xfrm>
              <a:off x="4478634" y="1099800"/>
              <a:ext cx="3993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7" name="Google Shape;377;p27"/>
          <p:cNvGrpSpPr/>
          <p:nvPr/>
        </p:nvGrpSpPr>
        <p:grpSpPr>
          <a:xfrm>
            <a:off x="4416112" y="1247100"/>
            <a:ext cx="399300" cy="875100"/>
            <a:chOff x="5346762" y="1099800"/>
            <a:chExt cx="399300" cy="875100"/>
          </a:xfrm>
        </p:grpSpPr>
        <p:sp>
          <p:nvSpPr>
            <p:cNvPr id="378" name="Google Shape;378;p27"/>
            <p:cNvSpPr/>
            <p:nvPr/>
          </p:nvSpPr>
          <p:spPr>
            <a:xfrm>
              <a:off x="5358375" y="1587300"/>
              <a:ext cx="331800" cy="3876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7"/>
            <p:cNvSpPr txBox="1"/>
            <p:nvPr/>
          </p:nvSpPr>
          <p:spPr>
            <a:xfrm>
              <a:off x="5346762" y="1099800"/>
              <a:ext cx="3993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80" name="Google Shape;380;p27"/>
          <p:cNvGrpSpPr/>
          <p:nvPr/>
        </p:nvGrpSpPr>
        <p:grpSpPr>
          <a:xfrm>
            <a:off x="387900" y="2424425"/>
            <a:ext cx="930000" cy="488425"/>
            <a:chOff x="1318550" y="2277125"/>
            <a:chExt cx="930000" cy="488425"/>
          </a:xfrm>
        </p:grpSpPr>
        <p:sp>
          <p:nvSpPr>
            <p:cNvPr id="381" name="Google Shape;381;p27"/>
            <p:cNvSpPr txBox="1"/>
            <p:nvPr/>
          </p:nvSpPr>
          <p:spPr>
            <a:xfrm>
              <a:off x="1318550" y="2277125"/>
              <a:ext cx="3993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</a:t>
              </a:r>
              <a:endParaRPr b="1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2" name="Google Shape;382;p27"/>
            <p:cNvSpPr/>
            <p:nvPr/>
          </p:nvSpPr>
          <p:spPr>
            <a:xfrm>
              <a:off x="1741250" y="2377950"/>
              <a:ext cx="507300" cy="3876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FF99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3" name="Google Shape;383;p27"/>
          <p:cNvGrpSpPr/>
          <p:nvPr/>
        </p:nvGrpSpPr>
        <p:grpSpPr>
          <a:xfrm>
            <a:off x="409832" y="3347125"/>
            <a:ext cx="951818" cy="487500"/>
            <a:chOff x="1340482" y="3199825"/>
            <a:chExt cx="951818" cy="487500"/>
          </a:xfrm>
        </p:grpSpPr>
        <p:sp>
          <p:nvSpPr>
            <p:cNvPr id="384" name="Google Shape;384;p27"/>
            <p:cNvSpPr txBox="1"/>
            <p:nvPr/>
          </p:nvSpPr>
          <p:spPr>
            <a:xfrm>
              <a:off x="1340482" y="3199825"/>
              <a:ext cx="3993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5" name="Google Shape;385;p27"/>
            <p:cNvSpPr/>
            <p:nvPr/>
          </p:nvSpPr>
          <p:spPr>
            <a:xfrm>
              <a:off x="1785000" y="3299725"/>
              <a:ext cx="507300" cy="3876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6" name="Google Shape;386;p27"/>
          <p:cNvGrpSpPr/>
          <p:nvPr/>
        </p:nvGrpSpPr>
        <p:grpSpPr>
          <a:xfrm>
            <a:off x="387897" y="4269825"/>
            <a:ext cx="930003" cy="537400"/>
            <a:chOff x="1318547" y="4122525"/>
            <a:chExt cx="930003" cy="537400"/>
          </a:xfrm>
        </p:grpSpPr>
        <p:sp>
          <p:nvSpPr>
            <p:cNvPr id="387" name="Google Shape;387;p27"/>
            <p:cNvSpPr txBox="1"/>
            <p:nvPr/>
          </p:nvSpPr>
          <p:spPr>
            <a:xfrm>
              <a:off x="1318547" y="4122525"/>
              <a:ext cx="3993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8" name="Google Shape;388;p27"/>
            <p:cNvSpPr/>
            <p:nvPr/>
          </p:nvSpPr>
          <p:spPr>
            <a:xfrm>
              <a:off x="1741250" y="4272325"/>
              <a:ext cx="507300" cy="3876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00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9" name="Google Shape;389;p27"/>
          <p:cNvSpPr/>
          <p:nvPr/>
        </p:nvSpPr>
        <p:spPr>
          <a:xfrm>
            <a:off x="5750431" y="1585861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27"/>
          <p:cNvSpPr txBox="1"/>
          <p:nvPr/>
        </p:nvSpPr>
        <p:spPr>
          <a:xfrm>
            <a:off x="5335375" y="1585838"/>
            <a:ext cx="12402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¿      ?</a:t>
            </a:r>
            <a:endParaRPr b="1" sz="29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1" name="Google Shape;391;p27"/>
          <p:cNvSpPr txBox="1"/>
          <p:nvPr/>
        </p:nvSpPr>
        <p:spPr>
          <a:xfrm>
            <a:off x="6575575" y="1585850"/>
            <a:ext cx="22575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caritas[1][1]</a:t>
            </a:r>
            <a:endParaRPr b="1" sz="29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2" name="Google Shape;392;p27"/>
          <p:cNvSpPr txBox="1"/>
          <p:nvPr/>
        </p:nvSpPr>
        <p:spPr>
          <a:xfrm>
            <a:off x="5335375" y="2328013"/>
            <a:ext cx="12402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¿      ?</a:t>
            </a:r>
            <a:endParaRPr b="1" sz="29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3" name="Google Shape;393;p27"/>
          <p:cNvSpPr txBox="1"/>
          <p:nvPr/>
        </p:nvSpPr>
        <p:spPr>
          <a:xfrm>
            <a:off x="6575575" y="2328025"/>
            <a:ext cx="22575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caritas[2][1]</a:t>
            </a:r>
            <a:endParaRPr b="1" sz="29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4" name="Google Shape;394;p27"/>
          <p:cNvSpPr/>
          <p:nvPr/>
        </p:nvSpPr>
        <p:spPr>
          <a:xfrm>
            <a:off x="5750431" y="2424449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27"/>
          <p:cNvSpPr txBox="1"/>
          <p:nvPr/>
        </p:nvSpPr>
        <p:spPr>
          <a:xfrm>
            <a:off x="5335375" y="3347125"/>
            <a:ext cx="25590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caritas[2][3] = </a:t>
            </a:r>
            <a:endParaRPr b="1" sz="29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6" name="Google Shape;396;p27"/>
          <p:cNvSpPr/>
          <p:nvPr/>
        </p:nvSpPr>
        <p:spPr>
          <a:xfrm>
            <a:off x="7904059" y="3347124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27"/>
          <p:cNvSpPr txBox="1"/>
          <p:nvPr/>
        </p:nvSpPr>
        <p:spPr>
          <a:xfrm>
            <a:off x="5335375" y="4005225"/>
            <a:ext cx="25590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caritas[0][1] = </a:t>
            </a:r>
            <a:endParaRPr b="1" sz="29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8" name="Google Shape;398;p27"/>
          <p:cNvSpPr/>
          <p:nvPr/>
        </p:nvSpPr>
        <p:spPr>
          <a:xfrm>
            <a:off x="7904056" y="4067399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Longitud de los arreglos del arreglo</a:t>
            </a:r>
            <a:endParaRPr b="1"/>
          </a:p>
        </p:txBody>
      </p:sp>
      <p:sp>
        <p:nvSpPr>
          <p:cNvPr id="404" name="Google Shape;404;p28"/>
          <p:cNvSpPr/>
          <p:nvPr/>
        </p:nvSpPr>
        <p:spPr>
          <a:xfrm>
            <a:off x="1559275" y="1380875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28"/>
          <p:cNvSpPr/>
          <p:nvPr/>
        </p:nvSpPr>
        <p:spPr>
          <a:xfrm>
            <a:off x="1755104" y="1563749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DD7E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28"/>
          <p:cNvSpPr/>
          <p:nvPr/>
        </p:nvSpPr>
        <p:spPr>
          <a:xfrm>
            <a:off x="1559275" y="2353475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28"/>
          <p:cNvSpPr/>
          <p:nvPr/>
        </p:nvSpPr>
        <p:spPr>
          <a:xfrm>
            <a:off x="2450152" y="2353475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28"/>
          <p:cNvSpPr/>
          <p:nvPr/>
        </p:nvSpPr>
        <p:spPr>
          <a:xfrm>
            <a:off x="1755104" y="2536349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28"/>
          <p:cNvSpPr/>
          <p:nvPr/>
        </p:nvSpPr>
        <p:spPr>
          <a:xfrm>
            <a:off x="2645981" y="2536349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28"/>
          <p:cNvSpPr/>
          <p:nvPr/>
        </p:nvSpPr>
        <p:spPr>
          <a:xfrm>
            <a:off x="1559275" y="3326075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28"/>
          <p:cNvSpPr/>
          <p:nvPr/>
        </p:nvSpPr>
        <p:spPr>
          <a:xfrm>
            <a:off x="2450152" y="3326075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28"/>
          <p:cNvSpPr/>
          <p:nvPr/>
        </p:nvSpPr>
        <p:spPr>
          <a:xfrm>
            <a:off x="3341028" y="3326075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28"/>
          <p:cNvSpPr/>
          <p:nvPr/>
        </p:nvSpPr>
        <p:spPr>
          <a:xfrm>
            <a:off x="4231905" y="3326075"/>
            <a:ext cx="801900" cy="8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8"/>
          <p:cNvSpPr/>
          <p:nvPr/>
        </p:nvSpPr>
        <p:spPr>
          <a:xfrm>
            <a:off x="1755104" y="3508949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98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8"/>
          <p:cNvSpPr/>
          <p:nvPr/>
        </p:nvSpPr>
        <p:spPr>
          <a:xfrm>
            <a:off x="2645981" y="3508949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8"/>
          <p:cNvSpPr/>
          <p:nvPr/>
        </p:nvSpPr>
        <p:spPr>
          <a:xfrm>
            <a:off x="3536858" y="3508949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8"/>
          <p:cNvSpPr/>
          <p:nvPr/>
        </p:nvSpPr>
        <p:spPr>
          <a:xfrm>
            <a:off x="4427734" y="3508949"/>
            <a:ext cx="410100" cy="487500"/>
          </a:xfrm>
          <a:prstGeom prst="smileyFace">
            <a:avLst>
              <a:gd fmla="val 4653" name="adj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8" name="Google Shape;418;p28"/>
          <p:cNvGrpSpPr/>
          <p:nvPr/>
        </p:nvGrpSpPr>
        <p:grpSpPr>
          <a:xfrm>
            <a:off x="387900" y="1563700"/>
            <a:ext cx="930000" cy="488425"/>
            <a:chOff x="1318550" y="2277125"/>
            <a:chExt cx="930000" cy="488425"/>
          </a:xfrm>
        </p:grpSpPr>
        <p:sp>
          <p:nvSpPr>
            <p:cNvPr id="419" name="Google Shape;419;p28"/>
            <p:cNvSpPr txBox="1"/>
            <p:nvPr/>
          </p:nvSpPr>
          <p:spPr>
            <a:xfrm>
              <a:off x="1318550" y="2277125"/>
              <a:ext cx="3993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</a:t>
              </a:r>
              <a:endParaRPr b="1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0" name="Google Shape;420;p28"/>
            <p:cNvSpPr/>
            <p:nvPr/>
          </p:nvSpPr>
          <p:spPr>
            <a:xfrm>
              <a:off x="1741250" y="2377950"/>
              <a:ext cx="507300" cy="3876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FF99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" name="Google Shape;421;p28"/>
          <p:cNvGrpSpPr/>
          <p:nvPr/>
        </p:nvGrpSpPr>
        <p:grpSpPr>
          <a:xfrm>
            <a:off x="409832" y="2486400"/>
            <a:ext cx="951818" cy="487500"/>
            <a:chOff x="1340482" y="3199825"/>
            <a:chExt cx="951818" cy="487500"/>
          </a:xfrm>
        </p:grpSpPr>
        <p:sp>
          <p:nvSpPr>
            <p:cNvPr id="422" name="Google Shape;422;p28"/>
            <p:cNvSpPr txBox="1"/>
            <p:nvPr/>
          </p:nvSpPr>
          <p:spPr>
            <a:xfrm>
              <a:off x="1340482" y="3199825"/>
              <a:ext cx="3993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3" name="Google Shape;423;p28"/>
            <p:cNvSpPr/>
            <p:nvPr/>
          </p:nvSpPr>
          <p:spPr>
            <a:xfrm>
              <a:off x="1785000" y="3299725"/>
              <a:ext cx="507300" cy="3876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4" name="Google Shape;424;p28"/>
          <p:cNvGrpSpPr/>
          <p:nvPr/>
        </p:nvGrpSpPr>
        <p:grpSpPr>
          <a:xfrm>
            <a:off x="387897" y="3409100"/>
            <a:ext cx="930003" cy="537400"/>
            <a:chOff x="1318547" y="4122525"/>
            <a:chExt cx="930003" cy="537400"/>
          </a:xfrm>
        </p:grpSpPr>
        <p:sp>
          <p:nvSpPr>
            <p:cNvPr id="425" name="Google Shape;425;p28"/>
            <p:cNvSpPr txBox="1"/>
            <p:nvPr/>
          </p:nvSpPr>
          <p:spPr>
            <a:xfrm>
              <a:off x="1318547" y="4122525"/>
              <a:ext cx="3993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6" name="Google Shape;426;p28"/>
            <p:cNvSpPr/>
            <p:nvPr/>
          </p:nvSpPr>
          <p:spPr>
            <a:xfrm>
              <a:off x="1741250" y="4272325"/>
              <a:ext cx="507300" cy="3876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00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7" name="Google Shape;427;p28"/>
          <p:cNvSpPr txBox="1"/>
          <p:nvPr/>
        </p:nvSpPr>
        <p:spPr>
          <a:xfrm>
            <a:off x="5318750" y="1550850"/>
            <a:ext cx="35070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caritas[0].length = 1</a:t>
            </a:r>
            <a:endParaRPr b="1" sz="29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8" name="Google Shape;428;p28"/>
          <p:cNvSpPr txBox="1"/>
          <p:nvPr/>
        </p:nvSpPr>
        <p:spPr>
          <a:xfrm>
            <a:off x="5318750" y="2486400"/>
            <a:ext cx="35070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caritas[1].length = 2</a:t>
            </a:r>
            <a:endParaRPr b="1" sz="29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9" name="Google Shape;429;p28"/>
          <p:cNvSpPr txBox="1"/>
          <p:nvPr/>
        </p:nvSpPr>
        <p:spPr>
          <a:xfrm>
            <a:off x="5318750" y="3508950"/>
            <a:ext cx="35070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caritas[2].length = 4</a:t>
            </a:r>
            <a:endParaRPr b="1" sz="29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0" name="Google Shape;430;p28"/>
          <p:cNvSpPr txBox="1"/>
          <p:nvPr/>
        </p:nvSpPr>
        <p:spPr>
          <a:xfrm>
            <a:off x="2818500" y="4416025"/>
            <a:ext cx="35070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caritas.length = 3</a:t>
            </a:r>
            <a:endParaRPr b="1" sz="29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Ya pueden dominar los arreglos!</a:t>
            </a:r>
            <a:endParaRPr b="1"/>
          </a:p>
        </p:txBody>
      </p:sp>
      <p:pic>
        <p:nvPicPr>
          <p:cNvPr id="436" name="Google Shape;43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3638" y="1530300"/>
            <a:ext cx="6516725" cy="301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2765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¿Qué es un arreglo?</a:t>
            </a:r>
            <a:endParaRPr b="1"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5975" y="1208100"/>
            <a:ext cx="3630601" cy="3630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Es una estructura que es ...</a:t>
            </a:r>
            <a:endParaRPr b="1"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87900" y="1337425"/>
            <a:ext cx="1996800" cy="5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Estática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2898900" y="1391650"/>
            <a:ext cx="5857200" cy="5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No puede cambiar el número de sus elementos durante la ejecución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2384700" y="1445875"/>
            <a:ext cx="514200" cy="315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87900" y="2291825"/>
            <a:ext cx="1996800" cy="5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Homogénea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2431875" y="2400275"/>
            <a:ext cx="514200" cy="315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2898900" y="2291825"/>
            <a:ext cx="5857200" cy="5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Todos sus elementos son del mismo tipo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435075" y="3052925"/>
            <a:ext cx="1996800" cy="5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Lineales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83" name="Google Shape;83;p15"/>
          <p:cNvSpPr/>
          <p:nvPr/>
        </p:nvSpPr>
        <p:spPr>
          <a:xfrm>
            <a:off x="2431875" y="3161375"/>
            <a:ext cx="514200" cy="315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 txBox="1"/>
          <p:nvPr>
            <p:ph idx="1" type="body"/>
          </p:nvPr>
        </p:nvSpPr>
        <p:spPr>
          <a:xfrm>
            <a:off x="2946075" y="3052925"/>
            <a:ext cx="5857200" cy="5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Se pueden formar los elementos en una sola fila o enumerarlos uno después de otro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85" name="Google Shape;85;p15"/>
          <p:cNvSpPr txBox="1"/>
          <p:nvPr>
            <p:ph idx="1" type="body"/>
          </p:nvPr>
        </p:nvSpPr>
        <p:spPr>
          <a:xfrm>
            <a:off x="387900" y="4042625"/>
            <a:ext cx="1996800" cy="5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Acceso directo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86" name="Google Shape;86;p15"/>
          <p:cNvSpPr/>
          <p:nvPr/>
        </p:nvSpPr>
        <p:spPr>
          <a:xfrm>
            <a:off x="2431875" y="4303475"/>
            <a:ext cx="514200" cy="315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 txBox="1"/>
          <p:nvPr>
            <p:ph idx="1" type="body"/>
          </p:nvPr>
        </p:nvSpPr>
        <p:spPr>
          <a:xfrm>
            <a:off x="2946075" y="4042625"/>
            <a:ext cx="5857200" cy="5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Se puede acceder a sus elementos sin recorrer la estructura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387900" y="6684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Representación de a</a:t>
            </a:r>
            <a:r>
              <a:rPr b="1" lang="es"/>
              <a:t>rreglos unidimensionales</a:t>
            </a:r>
            <a:endParaRPr b="1"/>
          </a:p>
        </p:txBody>
      </p:sp>
      <p:sp>
        <p:nvSpPr>
          <p:cNvPr id="93" name="Google Shape;93;p16"/>
          <p:cNvSpPr/>
          <p:nvPr/>
        </p:nvSpPr>
        <p:spPr>
          <a:xfrm>
            <a:off x="628650" y="1713675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/>
          <p:nvPr/>
        </p:nvSpPr>
        <p:spPr>
          <a:xfrm>
            <a:off x="1771650" y="1713675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2914650" y="1713675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6"/>
          <p:cNvSpPr/>
          <p:nvPr/>
        </p:nvSpPr>
        <p:spPr>
          <a:xfrm>
            <a:off x="4057650" y="1713675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6"/>
          <p:cNvSpPr/>
          <p:nvPr/>
        </p:nvSpPr>
        <p:spPr>
          <a:xfrm>
            <a:off x="5200650" y="1713675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6343650" y="1713675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6"/>
          <p:cNvSpPr/>
          <p:nvPr/>
        </p:nvSpPr>
        <p:spPr>
          <a:xfrm>
            <a:off x="7486650" y="1713675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6"/>
          <p:cNvSpPr/>
          <p:nvPr/>
        </p:nvSpPr>
        <p:spPr>
          <a:xfrm>
            <a:off x="879900" y="1924125"/>
            <a:ext cx="526200" cy="561000"/>
          </a:xfrm>
          <a:prstGeom prst="smileyFace">
            <a:avLst>
              <a:gd fmla="val 4653" name="adj"/>
            </a:avLst>
          </a:prstGeom>
          <a:solidFill>
            <a:srgbClr val="DD7E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6"/>
          <p:cNvSpPr/>
          <p:nvPr/>
        </p:nvSpPr>
        <p:spPr>
          <a:xfrm>
            <a:off x="2022900" y="1924125"/>
            <a:ext cx="526200" cy="561000"/>
          </a:xfrm>
          <a:prstGeom prst="smileyFace">
            <a:avLst>
              <a:gd fmla="val 4653" name="adj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6"/>
          <p:cNvSpPr/>
          <p:nvPr/>
        </p:nvSpPr>
        <p:spPr>
          <a:xfrm>
            <a:off x="3165900" y="1924125"/>
            <a:ext cx="526200" cy="561000"/>
          </a:xfrm>
          <a:prstGeom prst="smileyFace">
            <a:avLst>
              <a:gd fmla="val 4653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6"/>
          <p:cNvSpPr/>
          <p:nvPr/>
        </p:nvSpPr>
        <p:spPr>
          <a:xfrm>
            <a:off x="4308900" y="1924125"/>
            <a:ext cx="526200" cy="561000"/>
          </a:xfrm>
          <a:prstGeom prst="smileyFace">
            <a:avLst>
              <a:gd fmla="val 4653" name="adj"/>
            </a:avLst>
          </a:prstGeom>
          <a:solidFill>
            <a:srgbClr val="A2C4C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6"/>
          <p:cNvSpPr/>
          <p:nvPr/>
        </p:nvSpPr>
        <p:spPr>
          <a:xfrm>
            <a:off x="5451900" y="1924125"/>
            <a:ext cx="526200" cy="561000"/>
          </a:xfrm>
          <a:prstGeom prst="smileyFace">
            <a:avLst>
              <a:gd fmla="val 4653" name="adj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6"/>
          <p:cNvSpPr/>
          <p:nvPr/>
        </p:nvSpPr>
        <p:spPr>
          <a:xfrm>
            <a:off x="6594900" y="1924125"/>
            <a:ext cx="526200" cy="561000"/>
          </a:xfrm>
          <a:prstGeom prst="smileyFace">
            <a:avLst>
              <a:gd fmla="val 4653" name="adj"/>
            </a:avLst>
          </a:prstGeom>
          <a:solidFill>
            <a:srgbClr val="D5A6B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6"/>
          <p:cNvSpPr/>
          <p:nvPr/>
        </p:nvSpPr>
        <p:spPr>
          <a:xfrm>
            <a:off x="7737900" y="1924125"/>
            <a:ext cx="526200" cy="561000"/>
          </a:xfrm>
          <a:prstGeom prst="smileyFace">
            <a:avLst>
              <a:gd fmla="val 4653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6"/>
          <p:cNvSpPr/>
          <p:nvPr/>
        </p:nvSpPr>
        <p:spPr>
          <a:xfrm>
            <a:off x="879900" y="2934150"/>
            <a:ext cx="526200" cy="8532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6"/>
          <p:cNvSpPr/>
          <p:nvPr/>
        </p:nvSpPr>
        <p:spPr>
          <a:xfrm>
            <a:off x="2022900" y="2934150"/>
            <a:ext cx="526200" cy="8532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6"/>
          <p:cNvSpPr/>
          <p:nvPr/>
        </p:nvSpPr>
        <p:spPr>
          <a:xfrm>
            <a:off x="3165900" y="2934150"/>
            <a:ext cx="526200" cy="8532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4308900" y="2934150"/>
            <a:ext cx="526200" cy="8532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6"/>
          <p:cNvSpPr/>
          <p:nvPr/>
        </p:nvSpPr>
        <p:spPr>
          <a:xfrm>
            <a:off x="5451900" y="2934150"/>
            <a:ext cx="526200" cy="8532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6"/>
          <p:cNvSpPr/>
          <p:nvPr/>
        </p:nvSpPr>
        <p:spPr>
          <a:xfrm>
            <a:off x="6594900" y="2934150"/>
            <a:ext cx="526200" cy="8532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/>
          <p:nvPr/>
        </p:nvSpPr>
        <p:spPr>
          <a:xfrm>
            <a:off x="7737900" y="2934150"/>
            <a:ext cx="526200" cy="8532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6"/>
          <p:cNvSpPr txBox="1"/>
          <p:nvPr/>
        </p:nvSpPr>
        <p:spPr>
          <a:xfrm>
            <a:off x="628650" y="3939450"/>
            <a:ext cx="10287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</a:t>
            </a:r>
            <a:endParaRPr b="1" sz="4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" name="Google Shape;115;p16"/>
          <p:cNvSpPr txBox="1"/>
          <p:nvPr/>
        </p:nvSpPr>
        <p:spPr>
          <a:xfrm>
            <a:off x="1704550" y="3939450"/>
            <a:ext cx="10287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b="1" sz="4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" name="Google Shape;116;p16"/>
          <p:cNvSpPr txBox="1"/>
          <p:nvPr/>
        </p:nvSpPr>
        <p:spPr>
          <a:xfrm>
            <a:off x="2914650" y="3939450"/>
            <a:ext cx="10287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b="1" sz="4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" name="Google Shape;117;p16"/>
          <p:cNvSpPr txBox="1"/>
          <p:nvPr/>
        </p:nvSpPr>
        <p:spPr>
          <a:xfrm>
            <a:off x="4124750" y="3939450"/>
            <a:ext cx="10287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b="1" sz="4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16"/>
          <p:cNvSpPr txBox="1"/>
          <p:nvPr/>
        </p:nvSpPr>
        <p:spPr>
          <a:xfrm>
            <a:off x="5200650" y="3939450"/>
            <a:ext cx="10287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b="1" sz="4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16"/>
          <p:cNvSpPr txBox="1"/>
          <p:nvPr/>
        </p:nvSpPr>
        <p:spPr>
          <a:xfrm>
            <a:off x="6457950" y="3939450"/>
            <a:ext cx="10287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b="1" sz="4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>
            <a:off x="7486650" y="3939450"/>
            <a:ext cx="10287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b="1" sz="4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Inicialización de arreglos unidimensionales</a:t>
            </a:r>
            <a:endParaRPr b="1"/>
          </a:p>
        </p:txBody>
      </p:sp>
      <p:sp>
        <p:nvSpPr>
          <p:cNvPr id="126" name="Google Shape;126;p17"/>
          <p:cNvSpPr/>
          <p:nvPr/>
        </p:nvSpPr>
        <p:spPr>
          <a:xfrm>
            <a:off x="2914650" y="3577125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7"/>
          <p:cNvSpPr/>
          <p:nvPr/>
        </p:nvSpPr>
        <p:spPr>
          <a:xfrm>
            <a:off x="4057650" y="3577125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7"/>
          <p:cNvSpPr/>
          <p:nvPr/>
        </p:nvSpPr>
        <p:spPr>
          <a:xfrm>
            <a:off x="5200650" y="3577125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 txBox="1"/>
          <p:nvPr/>
        </p:nvSpPr>
        <p:spPr>
          <a:xfrm>
            <a:off x="513600" y="1480200"/>
            <a:ext cx="81168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int [ ] enteros = new int[3];</a:t>
            </a:r>
            <a:endParaRPr i="1" sz="3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" name="Google Shape;130;p17"/>
          <p:cNvSpPr/>
          <p:nvPr/>
        </p:nvSpPr>
        <p:spPr>
          <a:xfrm>
            <a:off x="2165775" y="2162600"/>
            <a:ext cx="262800" cy="3858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7"/>
          <p:cNvSpPr/>
          <p:nvPr/>
        </p:nvSpPr>
        <p:spPr>
          <a:xfrm>
            <a:off x="3682225" y="2162600"/>
            <a:ext cx="262800" cy="3858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7"/>
          <p:cNvSpPr/>
          <p:nvPr/>
        </p:nvSpPr>
        <p:spPr>
          <a:xfrm>
            <a:off x="6613975" y="2162600"/>
            <a:ext cx="262800" cy="3858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7"/>
          <p:cNvSpPr txBox="1"/>
          <p:nvPr/>
        </p:nvSpPr>
        <p:spPr>
          <a:xfrm>
            <a:off x="1626525" y="2606800"/>
            <a:ext cx="13413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Tipo de los elementos</a:t>
            </a:r>
            <a:endParaRPr b="1"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" name="Google Shape;134;p17"/>
          <p:cNvSpPr txBox="1"/>
          <p:nvPr/>
        </p:nvSpPr>
        <p:spPr>
          <a:xfrm>
            <a:off x="3142975" y="2606800"/>
            <a:ext cx="13413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Nombre del arreglo</a:t>
            </a:r>
            <a:endParaRPr b="1"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" name="Google Shape;135;p17"/>
          <p:cNvSpPr txBox="1"/>
          <p:nvPr/>
        </p:nvSpPr>
        <p:spPr>
          <a:xfrm>
            <a:off x="6074725" y="2606800"/>
            <a:ext cx="13413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Tamaño del arreglo</a:t>
            </a:r>
            <a:endParaRPr b="1"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" name="Google Shape;136;p17"/>
          <p:cNvSpPr/>
          <p:nvPr/>
        </p:nvSpPr>
        <p:spPr>
          <a:xfrm>
            <a:off x="3249013" y="3823425"/>
            <a:ext cx="359975" cy="4893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0000"/>
                </a:solidFill>
                <a:latin typeface="Arial"/>
              </a:rPr>
              <a:t>0</a:t>
            </a:r>
          </a:p>
        </p:txBody>
      </p:sp>
      <p:sp>
        <p:nvSpPr>
          <p:cNvPr id="137" name="Google Shape;137;p17"/>
          <p:cNvSpPr/>
          <p:nvPr/>
        </p:nvSpPr>
        <p:spPr>
          <a:xfrm>
            <a:off x="4392000" y="3823425"/>
            <a:ext cx="359975" cy="4893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0000"/>
                </a:solidFill>
                <a:latin typeface="Arial"/>
              </a:rPr>
              <a:t>0</a:t>
            </a:r>
          </a:p>
        </p:txBody>
      </p:sp>
      <p:sp>
        <p:nvSpPr>
          <p:cNvPr id="138" name="Google Shape;138;p17"/>
          <p:cNvSpPr/>
          <p:nvPr/>
        </p:nvSpPr>
        <p:spPr>
          <a:xfrm>
            <a:off x="5534988" y="3823425"/>
            <a:ext cx="359975" cy="4893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0000"/>
                </a:solidFill>
                <a:latin typeface="Arial"/>
              </a:rPr>
              <a:t>0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/>
          <p:nvPr/>
        </p:nvSpPr>
        <p:spPr>
          <a:xfrm>
            <a:off x="644050" y="2785188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8"/>
          <p:cNvSpPr/>
          <p:nvPr/>
        </p:nvSpPr>
        <p:spPr>
          <a:xfrm>
            <a:off x="1787050" y="2785188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8"/>
          <p:cNvSpPr/>
          <p:nvPr/>
        </p:nvSpPr>
        <p:spPr>
          <a:xfrm>
            <a:off x="2930050" y="2785188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8"/>
          <p:cNvSpPr txBox="1"/>
          <p:nvPr/>
        </p:nvSpPr>
        <p:spPr>
          <a:xfrm>
            <a:off x="513600" y="641013"/>
            <a:ext cx="81168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Carita</a:t>
            </a:r>
            <a:r>
              <a:rPr i="1" lang="es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[ ] caritas = new Carita[3];</a:t>
            </a:r>
            <a:endParaRPr i="1" sz="3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" name="Google Shape;147;p18"/>
          <p:cNvSpPr/>
          <p:nvPr/>
        </p:nvSpPr>
        <p:spPr>
          <a:xfrm>
            <a:off x="811233" y="3100297"/>
            <a:ext cx="694327" cy="3517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0000"/>
                </a:solidFill>
                <a:latin typeface="Arial"/>
              </a:rPr>
              <a:t>null</a:t>
            </a:r>
          </a:p>
        </p:txBody>
      </p:sp>
      <p:sp>
        <p:nvSpPr>
          <p:cNvPr id="148" name="Google Shape;148;p18"/>
          <p:cNvSpPr/>
          <p:nvPr/>
        </p:nvSpPr>
        <p:spPr>
          <a:xfrm>
            <a:off x="1954246" y="3100297"/>
            <a:ext cx="694327" cy="3517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0000"/>
                </a:solidFill>
                <a:latin typeface="Arial"/>
              </a:rPr>
              <a:t>null</a:t>
            </a:r>
          </a:p>
        </p:txBody>
      </p:sp>
      <p:sp>
        <p:nvSpPr>
          <p:cNvPr id="149" name="Google Shape;149;p18"/>
          <p:cNvSpPr/>
          <p:nvPr/>
        </p:nvSpPr>
        <p:spPr>
          <a:xfrm>
            <a:off x="3097258" y="3100297"/>
            <a:ext cx="694327" cy="3517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0000"/>
                </a:solidFill>
                <a:latin typeface="Arial"/>
              </a:rPr>
              <a:t>null</a:t>
            </a:r>
          </a:p>
        </p:txBody>
      </p:sp>
      <p:pic>
        <p:nvPicPr>
          <p:cNvPr id="150" name="Google Shape;15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6625" y="1645525"/>
            <a:ext cx="3005575" cy="284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9"/>
          <p:cNvSpPr/>
          <p:nvPr/>
        </p:nvSpPr>
        <p:spPr>
          <a:xfrm>
            <a:off x="644050" y="3802188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9"/>
          <p:cNvSpPr/>
          <p:nvPr/>
        </p:nvSpPr>
        <p:spPr>
          <a:xfrm>
            <a:off x="1787050" y="3802188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9"/>
          <p:cNvSpPr/>
          <p:nvPr/>
        </p:nvSpPr>
        <p:spPr>
          <a:xfrm>
            <a:off x="2930050" y="3802188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9"/>
          <p:cNvSpPr txBox="1"/>
          <p:nvPr/>
        </p:nvSpPr>
        <p:spPr>
          <a:xfrm>
            <a:off x="513600" y="641013"/>
            <a:ext cx="81168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Carita[ ] caritas = new Carita[3];</a:t>
            </a:r>
            <a:endParaRPr i="1" sz="3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19"/>
          <p:cNvSpPr txBox="1"/>
          <p:nvPr/>
        </p:nvSpPr>
        <p:spPr>
          <a:xfrm>
            <a:off x="644050" y="1458675"/>
            <a:ext cx="25356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caritas[0] </a:t>
            </a:r>
            <a:r>
              <a:rPr i="1" lang="es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= </a:t>
            </a:r>
            <a:endParaRPr i="1" sz="3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Google Shape;160;p19"/>
          <p:cNvSpPr/>
          <p:nvPr/>
        </p:nvSpPr>
        <p:spPr>
          <a:xfrm>
            <a:off x="3097250" y="1552175"/>
            <a:ext cx="526200" cy="561000"/>
          </a:xfrm>
          <a:prstGeom prst="smileyFace">
            <a:avLst>
              <a:gd fmla="val 4653" name="adj"/>
            </a:avLst>
          </a:prstGeom>
          <a:solidFill>
            <a:srgbClr val="DD7E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9"/>
          <p:cNvSpPr/>
          <p:nvPr/>
        </p:nvSpPr>
        <p:spPr>
          <a:xfrm>
            <a:off x="3097250" y="2274950"/>
            <a:ext cx="526200" cy="561000"/>
          </a:xfrm>
          <a:prstGeom prst="smileyFace">
            <a:avLst>
              <a:gd fmla="val 4653" name="adj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9"/>
          <p:cNvSpPr/>
          <p:nvPr/>
        </p:nvSpPr>
        <p:spPr>
          <a:xfrm>
            <a:off x="3097250" y="3038575"/>
            <a:ext cx="526200" cy="561000"/>
          </a:xfrm>
          <a:prstGeom prst="smileyFace">
            <a:avLst>
              <a:gd fmla="val 4653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9"/>
          <p:cNvSpPr txBox="1"/>
          <p:nvPr/>
        </p:nvSpPr>
        <p:spPr>
          <a:xfrm>
            <a:off x="644050" y="2191438"/>
            <a:ext cx="25356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caritas[1] = </a:t>
            </a:r>
            <a:endParaRPr i="1" sz="3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19"/>
          <p:cNvSpPr txBox="1"/>
          <p:nvPr/>
        </p:nvSpPr>
        <p:spPr>
          <a:xfrm>
            <a:off x="644050" y="2944263"/>
            <a:ext cx="25356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caritas[2] = </a:t>
            </a:r>
            <a:endParaRPr i="1" sz="3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" name="Google Shape;165;p19"/>
          <p:cNvSpPr/>
          <p:nvPr/>
        </p:nvSpPr>
        <p:spPr>
          <a:xfrm>
            <a:off x="895300" y="4012650"/>
            <a:ext cx="526200" cy="561000"/>
          </a:xfrm>
          <a:prstGeom prst="smileyFace">
            <a:avLst>
              <a:gd fmla="val 4653" name="adj"/>
            </a:avLst>
          </a:prstGeom>
          <a:solidFill>
            <a:srgbClr val="DD7E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9"/>
          <p:cNvSpPr/>
          <p:nvPr/>
        </p:nvSpPr>
        <p:spPr>
          <a:xfrm>
            <a:off x="2038300" y="4012650"/>
            <a:ext cx="526200" cy="561000"/>
          </a:xfrm>
          <a:prstGeom prst="smileyFace">
            <a:avLst>
              <a:gd fmla="val 4653" name="adj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9"/>
          <p:cNvSpPr/>
          <p:nvPr/>
        </p:nvSpPr>
        <p:spPr>
          <a:xfrm>
            <a:off x="3181300" y="4012650"/>
            <a:ext cx="526200" cy="561000"/>
          </a:xfrm>
          <a:prstGeom prst="smileyFace">
            <a:avLst>
              <a:gd fmla="val 4653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9800" y="1552175"/>
            <a:ext cx="3237322" cy="302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Inicialización al vuelo</a:t>
            </a:r>
            <a:endParaRPr b="1"/>
          </a:p>
        </p:txBody>
      </p:sp>
      <p:sp>
        <p:nvSpPr>
          <p:cNvPr id="174" name="Google Shape;174;p20"/>
          <p:cNvSpPr txBox="1"/>
          <p:nvPr/>
        </p:nvSpPr>
        <p:spPr>
          <a:xfrm>
            <a:off x="644050" y="1458675"/>
            <a:ext cx="25356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20"/>
          <p:cNvSpPr txBox="1"/>
          <p:nvPr/>
        </p:nvSpPr>
        <p:spPr>
          <a:xfrm>
            <a:off x="796450" y="1458675"/>
            <a:ext cx="73629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String[ ] palabras = {“Quiero”, “una”, “hamburguesa”};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2820550" y="3584350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0"/>
          <p:cNvSpPr/>
          <p:nvPr/>
        </p:nvSpPr>
        <p:spPr>
          <a:xfrm>
            <a:off x="3963550" y="3584350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0"/>
          <p:cNvSpPr/>
          <p:nvPr/>
        </p:nvSpPr>
        <p:spPr>
          <a:xfrm>
            <a:off x="5106550" y="3584350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9" name="Google Shape;179;p20"/>
          <p:cNvGrpSpPr/>
          <p:nvPr/>
        </p:nvGrpSpPr>
        <p:grpSpPr>
          <a:xfrm>
            <a:off x="691225" y="2010625"/>
            <a:ext cx="1341300" cy="736400"/>
            <a:chOff x="796450" y="2080750"/>
            <a:chExt cx="1341300" cy="736400"/>
          </a:xfrm>
        </p:grpSpPr>
        <p:sp>
          <p:nvSpPr>
            <p:cNvPr id="180" name="Google Shape;180;p20"/>
            <p:cNvSpPr/>
            <p:nvPr/>
          </p:nvSpPr>
          <p:spPr>
            <a:xfrm>
              <a:off x="1335700" y="2080750"/>
              <a:ext cx="262800" cy="385800"/>
            </a:xfrm>
            <a:prstGeom prst="up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0"/>
            <p:cNvSpPr txBox="1"/>
            <p:nvPr/>
          </p:nvSpPr>
          <p:spPr>
            <a:xfrm>
              <a:off x="796450" y="2524950"/>
              <a:ext cx="1341300" cy="29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Tipo de los elementos</a:t>
              </a:r>
              <a:endParaRPr b="1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2" name="Google Shape;182;p20"/>
          <p:cNvGrpSpPr/>
          <p:nvPr/>
        </p:nvGrpSpPr>
        <p:grpSpPr>
          <a:xfrm>
            <a:off x="2032525" y="2010625"/>
            <a:ext cx="1341300" cy="736400"/>
            <a:chOff x="2312900" y="2080750"/>
            <a:chExt cx="1341300" cy="736400"/>
          </a:xfrm>
        </p:grpSpPr>
        <p:sp>
          <p:nvSpPr>
            <p:cNvPr id="183" name="Google Shape;183;p20"/>
            <p:cNvSpPr/>
            <p:nvPr/>
          </p:nvSpPr>
          <p:spPr>
            <a:xfrm>
              <a:off x="2852150" y="2080750"/>
              <a:ext cx="262800" cy="385800"/>
            </a:xfrm>
            <a:prstGeom prst="up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0"/>
            <p:cNvSpPr txBox="1"/>
            <p:nvPr/>
          </p:nvSpPr>
          <p:spPr>
            <a:xfrm>
              <a:off x="2312900" y="2524950"/>
              <a:ext cx="1341300" cy="29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Nombre del arreglo</a:t>
              </a:r>
              <a:endParaRPr b="1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5" name="Google Shape;185;p20"/>
          <p:cNvGrpSpPr/>
          <p:nvPr/>
        </p:nvGrpSpPr>
        <p:grpSpPr>
          <a:xfrm>
            <a:off x="4704925" y="2010625"/>
            <a:ext cx="1341300" cy="707225"/>
            <a:chOff x="5244650" y="1887825"/>
            <a:chExt cx="1341300" cy="707225"/>
          </a:xfrm>
        </p:grpSpPr>
        <p:sp>
          <p:nvSpPr>
            <p:cNvPr id="186" name="Google Shape;186;p20"/>
            <p:cNvSpPr/>
            <p:nvPr/>
          </p:nvSpPr>
          <p:spPr>
            <a:xfrm>
              <a:off x="5783900" y="1887825"/>
              <a:ext cx="262800" cy="385800"/>
            </a:xfrm>
            <a:prstGeom prst="up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0"/>
            <p:cNvSpPr txBox="1"/>
            <p:nvPr/>
          </p:nvSpPr>
          <p:spPr>
            <a:xfrm>
              <a:off x="5244650" y="2302850"/>
              <a:ext cx="1341300" cy="29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Valores que va a tener</a:t>
              </a:r>
              <a:endParaRPr b="1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88" name="Google Shape;188;p20"/>
          <p:cNvSpPr/>
          <p:nvPr/>
        </p:nvSpPr>
        <p:spPr>
          <a:xfrm>
            <a:off x="2987729" y="3868925"/>
            <a:ext cx="694322" cy="41275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0000"/>
                </a:solidFill>
                <a:latin typeface="Arial"/>
              </a:rPr>
              <a:t>Quiero</a:t>
            </a:r>
          </a:p>
        </p:txBody>
      </p:sp>
      <p:sp>
        <p:nvSpPr>
          <p:cNvPr id="189" name="Google Shape;189;p20"/>
          <p:cNvSpPr/>
          <p:nvPr/>
        </p:nvSpPr>
        <p:spPr>
          <a:xfrm>
            <a:off x="4073575" y="3904000"/>
            <a:ext cx="808651" cy="3426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0000"/>
                </a:solidFill>
                <a:latin typeface="Arial"/>
              </a:rPr>
              <a:t>una</a:t>
            </a:r>
          </a:p>
        </p:txBody>
      </p:sp>
      <p:sp>
        <p:nvSpPr>
          <p:cNvPr id="190" name="Google Shape;190;p20"/>
          <p:cNvSpPr/>
          <p:nvPr/>
        </p:nvSpPr>
        <p:spPr>
          <a:xfrm rot="1384744">
            <a:off x="5148674" y="3803160"/>
            <a:ext cx="968894" cy="41275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0000"/>
                </a:solidFill>
                <a:latin typeface="Arial"/>
              </a:rPr>
              <a:t>hamburguesa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Recorrido sobre arreglos unidimensionales</a:t>
            </a:r>
            <a:endParaRPr b="1"/>
          </a:p>
        </p:txBody>
      </p:sp>
      <p:sp>
        <p:nvSpPr>
          <p:cNvPr id="196" name="Google Shape;196;p21"/>
          <p:cNvSpPr/>
          <p:nvPr/>
        </p:nvSpPr>
        <p:spPr>
          <a:xfrm>
            <a:off x="387900" y="1345575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1"/>
          <p:cNvSpPr/>
          <p:nvPr/>
        </p:nvSpPr>
        <p:spPr>
          <a:xfrm>
            <a:off x="1530900" y="1345575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1"/>
          <p:cNvSpPr/>
          <p:nvPr/>
        </p:nvSpPr>
        <p:spPr>
          <a:xfrm>
            <a:off x="2673900" y="1345575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1"/>
          <p:cNvSpPr/>
          <p:nvPr/>
        </p:nvSpPr>
        <p:spPr>
          <a:xfrm>
            <a:off x="3816900" y="1345575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1"/>
          <p:cNvSpPr/>
          <p:nvPr/>
        </p:nvSpPr>
        <p:spPr>
          <a:xfrm>
            <a:off x="4959900" y="1345575"/>
            <a:ext cx="1028700" cy="98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1"/>
          <p:cNvSpPr/>
          <p:nvPr/>
        </p:nvSpPr>
        <p:spPr>
          <a:xfrm>
            <a:off x="639150" y="1556025"/>
            <a:ext cx="526200" cy="561000"/>
          </a:xfrm>
          <a:prstGeom prst="smileyFace">
            <a:avLst>
              <a:gd fmla="val 4653" name="adj"/>
            </a:avLst>
          </a:prstGeom>
          <a:solidFill>
            <a:srgbClr val="DD7E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1"/>
          <p:cNvSpPr/>
          <p:nvPr/>
        </p:nvSpPr>
        <p:spPr>
          <a:xfrm>
            <a:off x="1782150" y="1556025"/>
            <a:ext cx="526200" cy="561000"/>
          </a:xfrm>
          <a:prstGeom prst="smileyFace">
            <a:avLst>
              <a:gd fmla="val 4653" name="adj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1"/>
          <p:cNvSpPr/>
          <p:nvPr/>
        </p:nvSpPr>
        <p:spPr>
          <a:xfrm>
            <a:off x="2925150" y="1556025"/>
            <a:ext cx="526200" cy="561000"/>
          </a:xfrm>
          <a:prstGeom prst="smileyFace">
            <a:avLst>
              <a:gd fmla="val 4653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1"/>
          <p:cNvSpPr/>
          <p:nvPr/>
        </p:nvSpPr>
        <p:spPr>
          <a:xfrm>
            <a:off x="4068150" y="1556025"/>
            <a:ext cx="526200" cy="561000"/>
          </a:xfrm>
          <a:prstGeom prst="smileyFace">
            <a:avLst>
              <a:gd fmla="val 4653" name="adj"/>
            </a:avLst>
          </a:prstGeom>
          <a:solidFill>
            <a:srgbClr val="A2C4C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1"/>
          <p:cNvSpPr/>
          <p:nvPr/>
        </p:nvSpPr>
        <p:spPr>
          <a:xfrm>
            <a:off x="5211150" y="1556025"/>
            <a:ext cx="526200" cy="561000"/>
          </a:xfrm>
          <a:prstGeom prst="smileyFace">
            <a:avLst>
              <a:gd fmla="val 4653" name="adj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6" name="Google Shape;206;p21"/>
          <p:cNvGrpSpPr/>
          <p:nvPr/>
        </p:nvGrpSpPr>
        <p:grpSpPr>
          <a:xfrm>
            <a:off x="387900" y="2566050"/>
            <a:ext cx="1028700" cy="1858500"/>
            <a:chOff x="387900" y="2566050"/>
            <a:chExt cx="1028700" cy="1858500"/>
          </a:xfrm>
        </p:grpSpPr>
        <p:sp>
          <p:nvSpPr>
            <p:cNvPr id="207" name="Google Shape;207;p21"/>
            <p:cNvSpPr/>
            <p:nvPr/>
          </p:nvSpPr>
          <p:spPr>
            <a:xfrm>
              <a:off x="639150" y="2566050"/>
              <a:ext cx="526200" cy="853200"/>
            </a:xfrm>
            <a:prstGeom prst="up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1"/>
            <p:cNvSpPr txBox="1"/>
            <p:nvPr/>
          </p:nvSpPr>
          <p:spPr>
            <a:xfrm>
              <a:off x="387900" y="3571350"/>
              <a:ext cx="1028700" cy="85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4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</a:t>
              </a:r>
              <a:endParaRPr b="1" sz="4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09" name="Google Shape;209;p21"/>
          <p:cNvGrpSpPr/>
          <p:nvPr/>
        </p:nvGrpSpPr>
        <p:grpSpPr>
          <a:xfrm>
            <a:off x="1463800" y="2566050"/>
            <a:ext cx="1028700" cy="1858500"/>
            <a:chOff x="1463800" y="2566050"/>
            <a:chExt cx="1028700" cy="1858500"/>
          </a:xfrm>
        </p:grpSpPr>
        <p:sp>
          <p:nvSpPr>
            <p:cNvPr id="210" name="Google Shape;210;p21"/>
            <p:cNvSpPr/>
            <p:nvPr/>
          </p:nvSpPr>
          <p:spPr>
            <a:xfrm>
              <a:off x="1782150" y="2566050"/>
              <a:ext cx="526200" cy="853200"/>
            </a:xfrm>
            <a:prstGeom prst="up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1"/>
            <p:cNvSpPr txBox="1"/>
            <p:nvPr/>
          </p:nvSpPr>
          <p:spPr>
            <a:xfrm>
              <a:off x="1463800" y="3571350"/>
              <a:ext cx="1028700" cy="85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4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4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2" name="Google Shape;212;p21"/>
          <p:cNvGrpSpPr/>
          <p:nvPr/>
        </p:nvGrpSpPr>
        <p:grpSpPr>
          <a:xfrm>
            <a:off x="2673900" y="2566050"/>
            <a:ext cx="1028700" cy="1858500"/>
            <a:chOff x="2673900" y="2566050"/>
            <a:chExt cx="1028700" cy="1858500"/>
          </a:xfrm>
        </p:grpSpPr>
        <p:sp>
          <p:nvSpPr>
            <p:cNvPr id="213" name="Google Shape;213;p21"/>
            <p:cNvSpPr/>
            <p:nvPr/>
          </p:nvSpPr>
          <p:spPr>
            <a:xfrm>
              <a:off x="2925150" y="2566050"/>
              <a:ext cx="526200" cy="853200"/>
            </a:xfrm>
            <a:prstGeom prst="up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1"/>
            <p:cNvSpPr txBox="1"/>
            <p:nvPr/>
          </p:nvSpPr>
          <p:spPr>
            <a:xfrm>
              <a:off x="2673900" y="3571350"/>
              <a:ext cx="1028700" cy="85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4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4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5" name="Google Shape;215;p21"/>
          <p:cNvGrpSpPr/>
          <p:nvPr/>
        </p:nvGrpSpPr>
        <p:grpSpPr>
          <a:xfrm>
            <a:off x="3884000" y="2566050"/>
            <a:ext cx="1028700" cy="1858500"/>
            <a:chOff x="3884000" y="2566050"/>
            <a:chExt cx="1028700" cy="1858500"/>
          </a:xfrm>
        </p:grpSpPr>
        <p:sp>
          <p:nvSpPr>
            <p:cNvPr id="216" name="Google Shape;216;p21"/>
            <p:cNvSpPr/>
            <p:nvPr/>
          </p:nvSpPr>
          <p:spPr>
            <a:xfrm>
              <a:off x="4068150" y="2566050"/>
              <a:ext cx="526200" cy="853200"/>
            </a:xfrm>
            <a:prstGeom prst="up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1"/>
            <p:cNvSpPr txBox="1"/>
            <p:nvPr/>
          </p:nvSpPr>
          <p:spPr>
            <a:xfrm>
              <a:off x="3884000" y="3571350"/>
              <a:ext cx="1028700" cy="85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4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4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8" name="Google Shape;218;p21"/>
          <p:cNvGrpSpPr/>
          <p:nvPr/>
        </p:nvGrpSpPr>
        <p:grpSpPr>
          <a:xfrm>
            <a:off x="4959900" y="2566050"/>
            <a:ext cx="1028700" cy="1858500"/>
            <a:chOff x="4959900" y="2566050"/>
            <a:chExt cx="1028700" cy="1858500"/>
          </a:xfrm>
        </p:grpSpPr>
        <p:sp>
          <p:nvSpPr>
            <p:cNvPr id="219" name="Google Shape;219;p21"/>
            <p:cNvSpPr/>
            <p:nvPr/>
          </p:nvSpPr>
          <p:spPr>
            <a:xfrm>
              <a:off x="5211150" y="2566050"/>
              <a:ext cx="526200" cy="853200"/>
            </a:xfrm>
            <a:prstGeom prst="upArrow">
              <a:avLst>
                <a:gd fmla="val 50000" name="adj1"/>
                <a:gd fmla="val 50000" name="adj2"/>
              </a:avLst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1"/>
            <p:cNvSpPr txBox="1"/>
            <p:nvPr/>
          </p:nvSpPr>
          <p:spPr>
            <a:xfrm>
              <a:off x="4959900" y="3571350"/>
              <a:ext cx="1028700" cy="85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4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b="1" sz="4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21" name="Google Shape;221;p21"/>
          <p:cNvSpPr/>
          <p:nvPr/>
        </p:nvSpPr>
        <p:spPr>
          <a:xfrm>
            <a:off x="6961475" y="1971600"/>
            <a:ext cx="1178100" cy="1200300"/>
          </a:xfrm>
          <a:prstGeom prst="smileyFace">
            <a:avLst>
              <a:gd fmla="val 4653" name="adj"/>
            </a:avLst>
          </a:prstGeom>
          <a:solidFill>
            <a:srgbClr val="DD7E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1"/>
          <p:cNvSpPr/>
          <p:nvPr/>
        </p:nvSpPr>
        <p:spPr>
          <a:xfrm>
            <a:off x="6961475" y="1971600"/>
            <a:ext cx="1178100" cy="1200300"/>
          </a:xfrm>
          <a:prstGeom prst="smileyFace">
            <a:avLst>
              <a:gd fmla="val 4653" name="adj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1"/>
          <p:cNvSpPr/>
          <p:nvPr/>
        </p:nvSpPr>
        <p:spPr>
          <a:xfrm>
            <a:off x="6961475" y="1971600"/>
            <a:ext cx="1178100" cy="1200300"/>
          </a:xfrm>
          <a:prstGeom prst="smileyFace">
            <a:avLst>
              <a:gd fmla="val 4653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1"/>
          <p:cNvSpPr/>
          <p:nvPr/>
        </p:nvSpPr>
        <p:spPr>
          <a:xfrm>
            <a:off x="6961475" y="1971600"/>
            <a:ext cx="1178100" cy="1200300"/>
          </a:xfrm>
          <a:prstGeom prst="smileyFace">
            <a:avLst>
              <a:gd fmla="val 4653" name="adj"/>
            </a:avLst>
          </a:prstGeom>
          <a:solidFill>
            <a:srgbClr val="A2C4C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1"/>
          <p:cNvSpPr/>
          <p:nvPr/>
        </p:nvSpPr>
        <p:spPr>
          <a:xfrm>
            <a:off x="6961475" y="1971600"/>
            <a:ext cx="1178100" cy="1200300"/>
          </a:xfrm>
          <a:prstGeom prst="smileyFace">
            <a:avLst>
              <a:gd fmla="val 4653" name="adj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1"/>
          <p:cNvSpPr txBox="1"/>
          <p:nvPr/>
        </p:nvSpPr>
        <p:spPr>
          <a:xfrm>
            <a:off x="6594575" y="3635025"/>
            <a:ext cx="19119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length = 5</a:t>
            </a:r>
            <a:endParaRPr b="1" sz="2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